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74" r:id="rId5"/>
    <p:sldId id="276" r:id="rId6"/>
    <p:sldId id="275" r:id="rId7"/>
    <p:sldId id="260" r:id="rId8"/>
    <p:sldId id="261" r:id="rId9"/>
    <p:sldId id="262" r:id="rId10"/>
    <p:sldId id="268" r:id="rId11"/>
    <p:sldId id="270" r:id="rId12"/>
    <p:sldId id="271" r:id="rId13"/>
    <p:sldId id="272" r:id="rId14"/>
    <p:sldId id="27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8E02"/>
    <a:srgbClr val="558ED5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62" autoAdjust="0"/>
    <p:restoredTop sz="94713" autoAdjust="0"/>
  </p:normalViewPr>
  <p:slideViewPr>
    <p:cSldViewPr>
      <p:cViewPr>
        <p:scale>
          <a:sx n="150" d="100"/>
          <a:sy n="150" d="100"/>
        </p:scale>
        <p:origin x="-2664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D9C1F-A741-410D-9130-74259C81F117}" type="datetimeFigureOut">
              <a:rPr lang="ru-RU" smtClean="0"/>
              <a:pPr/>
              <a:t>24.04.2012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5ED51-EFC1-4480-B434-72E142FB021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86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5ED51-EFC1-4480-B434-72E142FB0215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5ED51-EFC1-4480-B434-72E142FB0215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24.04.2012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 1sli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708972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Проверка ФСМ и АМ на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официальном сайте Федеральной службы по регулированию алкогольного рынка</a:t>
            </a:r>
          </a:p>
          <a:p>
            <a:pPr algn="ctr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//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fsrar.ru</a:t>
            </a:r>
            <a:endParaRPr lang="ru-RU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884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 1sli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78041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 второй:</a:t>
            </a:r>
          </a:p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проверка по серии и номеру</a:t>
            </a:r>
            <a:endParaRPr lang="ru-RU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845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 серии и номеру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71612"/>
            <a:ext cx="9144000" cy="52864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72132" y="4434514"/>
            <a:ext cx="2143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Выбираем раздел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«Проверка по серии и номеру»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14744" y="4786322"/>
            <a:ext cx="928694" cy="21431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синяя полос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80975"/>
          </a:xfrm>
          <a:prstGeom prst="rect">
            <a:avLst/>
          </a:prstGeom>
        </p:spPr>
      </p:pic>
      <p:pic>
        <p:nvPicPr>
          <p:cNvPr id="7" name="Рисунок 6" descr="синяя полос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28736"/>
            <a:ext cx="9144000" cy="1809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0100" y="214290"/>
            <a:ext cx="7000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 2: проверка по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серии и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номеру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Выбираем раздел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Проверка по серии и номеру»</a:t>
            </a:r>
          </a:p>
          <a:p>
            <a:pPr algn="ctr"/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29256" y="4357694"/>
            <a:ext cx="1785950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Выбираем раздел 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«Проверка по серии и номеру»</a:t>
            </a:r>
          </a:p>
          <a:p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0" name="Стрелка влево 9"/>
          <p:cNvSpPr/>
          <p:nvPr/>
        </p:nvSpPr>
        <p:spPr>
          <a:xfrm>
            <a:off x="4786314" y="4714884"/>
            <a:ext cx="642942" cy="2857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94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1" presetClass="exit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5" grpId="2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емкость 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14506"/>
            <a:ext cx="9144000" cy="5143500"/>
          </a:xfrm>
          <a:prstGeom prst="rect">
            <a:avLst/>
          </a:prstGeom>
        </p:spPr>
      </p:pic>
      <p:pic>
        <p:nvPicPr>
          <p:cNvPr id="21" name="Рисунок 20" descr="протокол кедровой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19" name="Рисунок 18" descr="бутыль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2643182"/>
            <a:ext cx="940490" cy="3786190"/>
          </a:xfrm>
          <a:prstGeom prst="rect">
            <a:avLst/>
          </a:prstGeom>
        </p:spPr>
      </p:pic>
      <p:pic>
        <p:nvPicPr>
          <p:cNvPr id="20" name="Рисунок 19" descr="марк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6" y="2643182"/>
            <a:ext cx="1143008" cy="378619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357819" y="4857760"/>
            <a:ext cx="214314" cy="7858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 rot="1151556">
            <a:off x="2758559" y="4580767"/>
            <a:ext cx="3772612" cy="45719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лево 7"/>
          <p:cNvSpPr/>
          <p:nvPr/>
        </p:nvSpPr>
        <p:spPr>
          <a:xfrm rot="679523" flipV="1">
            <a:off x="570296" y="4195345"/>
            <a:ext cx="4830058" cy="45719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трелка влево 8"/>
          <p:cNvSpPr/>
          <p:nvPr/>
        </p:nvSpPr>
        <p:spPr>
          <a:xfrm rot="1262357">
            <a:off x="1313670" y="4422751"/>
            <a:ext cx="4190420" cy="45719"/>
          </a:xfrm>
          <a:prstGeom prst="leftArrow">
            <a:avLst>
              <a:gd name="adj1" fmla="val 75225"/>
              <a:gd name="adj2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57818" y="4572008"/>
            <a:ext cx="214314" cy="2857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5214950"/>
            <a:ext cx="214314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синяя полос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180975"/>
          </a:xfrm>
          <a:prstGeom prst="rect">
            <a:avLst/>
          </a:prstGeom>
        </p:spPr>
      </p:pic>
      <p:pic>
        <p:nvPicPr>
          <p:cNvPr id="15" name="Рисунок 14" descr="синяя полос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533513"/>
            <a:ext cx="9144000" cy="1809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7141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 2: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проверка по серии и н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омеру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Вводим данные ФСМ  (федеральная специальная марка)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0" y="6429396"/>
            <a:ext cx="9144000" cy="4286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Средняя скорость проверки – 2 марки в минуту</a:t>
            </a:r>
          </a:p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99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1" presetClass="exit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1" presetClass="exit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1" presetClass="exit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1" presetClass="exit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11" presetClass="exit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1" presetClass="exit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75" descr="протоколо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00174"/>
            <a:ext cx="5972188" cy="4976823"/>
          </a:xfrm>
          <a:prstGeom prst="rect">
            <a:avLst/>
          </a:prstGeom>
        </p:spPr>
      </p:pic>
      <p:pic>
        <p:nvPicPr>
          <p:cNvPr id="75" name="Рисунок 74" descr="бутыль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86710" y="1571612"/>
            <a:ext cx="1071570" cy="4690180"/>
          </a:xfrm>
          <a:prstGeom prst="rect">
            <a:avLst/>
          </a:prstGeom>
        </p:spPr>
      </p:pic>
      <p:pic>
        <p:nvPicPr>
          <p:cNvPr id="71" name="Рисунок 70" descr="марк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8" y="1643050"/>
            <a:ext cx="1292881" cy="4643446"/>
          </a:xfrm>
          <a:prstGeom prst="rect">
            <a:avLst/>
          </a:prstGeom>
        </p:spPr>
      </p:pic>
      <p:pic>
        <p:nvPicPr>
          <p:cNvPr id="22" name="Рисунок 21" descr="синяя полос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180975"/>
          </a:xfrm>
          <a:prstGeom prst="rect">
            <a:avLst/>
          </a:prstGeom>
        </p:spPr>
      </p:pic>
      <p:pic>
        <p:nvPicPr>
          <p:cNvPr id="24" name="Рисунок 23" descr="синяя полос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285860"/>
            <a:ext cx="9144000" cy="1809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0" y="21429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Способ 2: проверка по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серии и н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омеру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Сверка контрольных данных из протокола 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с информацией на продукции</a:t>
            </a:r>
          </a:p>
          <a:p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071802" y="4857760"/>
            <a:ext cx="1643074" cy="1428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000760" y="4857760"/>
            <a:ext cx="857256" cy="1428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Стрелка влево 30"/>
          <p:cNvSpPr/>
          <p:nvPr/>
        </p:nvSpPr>
        <p:spPr>
          <a:xfrm>
            <a:off x="4714876" y="4929198"/>
            <a:ext cx="1285884" cy="45719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71802" y="5000636"/>
            <a:ext cx="1643074" cy="1428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071802" y="5143512"/>
            <a:ext cx="1643074" cy="142876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715140" y="4000504"/>
            <a:ext cx="142876" cy="8572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 влево 15"/>
          <p:cNvSpPr/>
          <p:nvPr/>
        </p:nvSpPr>
        <p:spPr>
          <a:xfrm rot="20306568">
            <a:off x="4647592" y="4676092"/>
            <a:ext cx="2130662" cy="45719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858148" y="4214818"/>
            <a:ext cx="1000132" cy="571504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трелка вправо 18"/>
          <p:cNvSpPr/>
          <p:nvPr/>
        </p:nvSpPr>
        <p:spPr>
          <a:xfrm>
            <a:off x="6858016" y="4500570"/>
            <a:ext cx="1000132" cy="45719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71802" y="5214950"/>
            <a:ext cx="1643074" cy="142876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715140" y="3786190"/>
            <a:ext cx="142876" cy="2143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858148" y="4857760"/>
            <a:ext cx="214314" cy="2143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Стрелка влево 26"/>
          <p:cNvSpPr/>
          <p:nvPr/>
        </p:nvSpPr>
        <p:spPr>
          <a:xfrm rot="19635259">
            <a:off x="4541263" y="4567753"/>
            <a:ext cx="2376764" cy="51873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Стрелка влево 31"/>
          <p:cNvSpPr/>
          <p:nvPr/>
        </p:nvSpPr>
        <p:spPr>
          <a:xfrm rot="13639657">
            <a:off x="6631620" y="4364635"/>
            <a:ext cx="1465759" cy="45719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715140" y="3571876"/>
            <a:ext cx="142876" cy="214314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071802" y="5286388"/>
            <a:ext cx="1643074" cy="1428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071802" y="5429264"/>
            <a:ext cx="1643074" cy="1428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929322" y="3643314"/>
            <a:ext cx="142876" cy="12144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8572528" y="4857760"/>
            <a:ext cx="214314" cy="2143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5786446" y="5286388"/>
            <a:ext cx="1143008" cy="2857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лево 39"/>
          <p:cNvSpPr/>
          <p:nvPr/>
        </p:nvSpPr>
        <p:spPr>
          <a:xfrm rot="19398607">
            <a:off x="4450297" y="4460083"/>
            <a:ext cx="2525268" cy="45719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 rot="2186674" flipV="1">
            <a:off x="6662699" y="4300455"/>
            <a:ext cx="2100644" cy="49138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лево 41"/>
          <p:cNvSpPr/>
          <p:nvPr/>
        </p:nvSpPr>
        <p:spPr>
          <a:xfrm rot="19904220" flipV="1">
            <a:off x="4644929" y="5065450"/>
            <a:ext cx="1355041" cy="45719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лево 42"/>
          <p:cNvSpPr/>
          <p:nvPr/>
        </p:nvSpPr>
        <p:spPr>
          <a:xfrm>
            <a:off x="4754729" y="5429264"/>
            <a:ext cx="1031717" cy="45719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0" y="6286520"/>
            <a:ext cx="9144000" cy="5714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Данные соответствуют, проверка пройдена.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Продукция находится в легальном обороте</a:t>
            </a:r>
          </a:p>
        </p:txBody>
      </p:sp>
      <p:pic>
        <p:nvPicPr>
          <p:cNvPr id="47" name="Рисунок 46" descr="gndy.png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29520" y="3786190"/>
            <a:ext cx="1769907" cy="1769907"/>
          </a:xfrm>
          <a:prstGeom prst="rect">
            <a:avLst/>
          </a:prstGeom>
        </p:spPr>
      </p:pic>
      <p:sp>
        <p:nvSpPr>
          <p:cNvPr id="44" name="Скругленный прямоугольник 43"/>
          <p:cNvSpPr/>
          <p:nvPr/>
        </p:nvSpPr>
        <p:spPr>
          <a:xfrm>
            <a:off x="3071802" y="4857760"/>
            <a:ext cx="1643074" cy="142876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000760" y="4857760"/>
            <a:ext cx="857256" cy="142876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лево 47"/>
          <p:cNvSpPr/>
          <p:nvPr/>
        </p:nvSpPr>
        <p:spPr>
          <a:xfrm>
            <a:off x="4714876" y="4929198"/>
            <a:ext cx="1285884" cy="45719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071802" y="5000636"/>
            <a:ext cx="1643074" cy="142876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3071802" y="5286388"/>
            <a:ext cx="1643074" cy="142876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715140" y="4000504"/>
            <a:ext cx="142876" cy="857256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Стрелка влево 53"/>
          <p:cNvSpPr/>
          <p:nvPr/>
        </p:nvSpPr>
        <p:spPr>
          <a:xfrm rot="20306568">
            <a:off x="4647592" y="4676092"/>
            <a:ext cx="2130662" cy="45719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7858148" y="4214818"/>
            <a:ext cx="1000132" cy="571504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Стрелка вправо 55"/>
          <p:cNvSpPr/>
          <p:nvPr/>
        </p:nvSpPr>
        <p:spPr>
          <a:xfrm>
            <a:off x="6858016" y="4500570"/>
            <a:ext cx="1000132" cy="45719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3071802" y="5143512"/>
            <a:ext cx="1643074" cy="142876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715140" y="3786190"/>
            <a:ext cx="142876" cy="214314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7858148" y="4857760"/>
            <a:ext cx="214314" cy="214314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Стрелка влево 59"/>
          <p:cNvSpPr/>
          <p:nvPr/>
        </p:nvSpPr>
        <p:spPr>
          <a:xfrm rot="19624303">
            <a:off x="4537449" y="4567806"/>
            <a:ext cx="2363596" cy="45719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Стрелка влево 60"/>
          <p:cNvSpPr/>
          <p:nvPr/>
        </p:nvSpPr>
        <p:spPr>
          <a:xfrm rot="13563239" flipV="1">
            <a:off x="6639989" y="4345449"/>
            <a:ext cx="1414160" cy="45719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715140" y="3571876"/>
            <a:ext cx="142876" cy="214314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3071802" y="5214950"/>
            <a:ext cx="1643074" cy="142876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8572528" y="4857760"/>
            <a:ext cx="214314" cy="214314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Стрелка влево 64"/>
          <p:cNvSpPr/>
          <p:nvPr/>
        </p:nvSpPr>
        <p:spPr>
          <a:xfrm rot="19293989">
            <a:off x="4453950" y="4485455"/>
            <a:ext cx="2539677" cy="45719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Стрелка вправо 65"/>
          <p:cNvSpPr/>
          <p:nvPr/>
        </p:nvSpPr>
        <p:spPr>
          <a:xfrm rot="2184078" flipV="1">
            <a:off x="6662623" y="4301229"/>
            <a:ext cx="2100675" cy="47759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3071802" y="5429264"/>
            <a:ext cx="1643074" cy="142876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5929322" y="3643314"/>
            <a:ext cx="142876" cy="1214446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Стрелка влево 69"/>
          <p:cNvSpPr/>
          <p:nvPr/>
        </p:nvSpPr>
        <p:spPr>
          <a:xfrm rot="19953030" flipV="1">
            <a:off x="4649118" y="5073721"/>
            <a:ext cx="1355392" cy="45719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5786446" y="5286388"/>
            <a:ext cx="1143008" cy="285752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Стрелка влево 73"/>
          <p:cNvSpPr/>
          <p:nvPr/>
        </p:nvSpPr>
        <p:spPr>
          <a:xfrm>
            <a:off x="4714876" y="5429264"/>
            <a:ext cx="1071570" cy="45719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7" name="Рисунок 66" descr="gnd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29520" y="3627304"/>
            <a:ext cx="1714480" cy="17144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70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1" presetClass="exit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11" presetClass="exit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5" presetID="11" presetClass="exit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15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62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89" presetID="11" presetClass="exit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9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8500"/>
                            </p:stCondLst>
                            <p:childTnLst>
                              <p:par>
                                <p:cTn id="212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315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2500"/>
                            </p:stCondLst>
                            <p:childTnLst>
                              <p:par>
                                <p:cTn id="229" presetID="11" presetClass="exit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4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35000"/>
                            </p:stCondLst>
                            <p:childTnLst>
                              <p:par>
                                <p:cTn id="246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38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39000"/>
                            </p:stCondLst>
                            <p:childTnLst>
                              <p:par>
                                <p:cTn id="263" presetID="11" presetClass="exit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410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41000"/>
                            </p:stCondLst>
                            <p:childTnLst>
                              <p:par>
                                <p:cTn id="278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5" grpId="0" animBg="1"/>
      <p:bldP spid="25" grpId="1" animBg="1"/>
      <p:bldP spid="27" grpId="0" animBg="1"/>
      <p:bldP spid="27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6" grpId="0" animBg="1"/>
      <p:bldP spid="46" grpId="1" animBg="1"/>
      <p:bldP spid="44" grpId="0" animBg="1"/>
      <p:bldP spid="44" grpId="1" animBg="1"/>
      <p:bldP spid="45" grpId="0" animBg="1"/>
      <p:bldP spid="45" grpId="1" animBg="1"/>
      <p:bldP spid="48" grpId="0" animBg="1"/>
      <p:bldP spid="48" grpId="1" animBg="1"/>
      <p:bldP spid="49" grpId="0" animBg="1"/>
      <p:bldP spid="49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3" grpId="0" animBg="1"/>
      <p:bldP spid="73" grpId="1" animBg="1"/>
      <p:bldP spid="74" grpId="0" animBg="1"/>
      <p:bldP spid="7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 1sli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720" y="2573720"/>
            <a:ext cx="8643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Федеральная служба по регулированию алкогольных рынков</a:t>
            </a:r>
          </a:p>
          <a:p>
            <a:pPr algn="ctr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FSRAR.ru</a:t>
            </a:r>
            <a:endParaRPr lang="ru-RU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8350991"/>
      </p:ext>
    </p:extLst>
  </p:cSld>
  <p:clrMapOvr>
    <a:masterClrMapping/>
  </p:clrMapOvr>
  <p:transition spd="med" advClick="0" advTm="5803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76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Проводим авторизацию на сайте</a:t>
            </a:r>
            <a:endParaRPr lang="ru-RU" sz="3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вводим данные юр.лица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3" y="1428712"/>
            <a:ext cx="9144033" cy="542928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7143736" y="5000636"/>
            <a:ext cx="428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/>
            <a:r>
              <a:rPr lang="ru-RU" sz="1000" dirty="0" err="1" smtClean="0">
                <a:solidFill>
                  <a:schemeClr val="accent1">
                    <a:lumMod val="50000"/>
                  </a:schemeClr>
                </a:solidFill>
              </a:rPr>
              <a:t>ххх</a:t>
            </a:r>
            <a:endParaRPr lang="ru-RU" sz="1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defTabSz="540000"/>
            <a:r>
              <a:rPr lang="ru-RU" sz="1000" dirty="0" err="1" smtClean="0">
                <a:solidFill>
                  <a:schemeClr val="accent1">
                    <a:lumMod val="50000"/>
                  </a:schemeClr>
                </a:solidFill>
              </a:rPr>
              <a:t>ххх</a:t>
            </a:r>
            <a:endParaRPr lang="ru-RU" sz="1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defTabSz="540000"/>
            <a:r>
              <a:rPr lang="ru-RU" sz="1000" dirty="0" err="1" smtClean="0">
                <a:solidFill>
                  <a:schemeClr val="accent1">
                    <a:lumMod val="50000"/>
                  </a:schemeClr>
                </a:solidFill>
              </a:rPr>
              <a:t>ххх</a:t>
            </a:r>
            <a:endParaRPr lang="ru-RU" sz="1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defTabSz="540000"/>
            <a:endParaRPr lang="ru-RU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Рисунок 8" descr="синяя полос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80975"/>
          </a:xfrm>
          <a:prstGeom prst="rect">
            <a:avLst/>
          </a:prstGeom>
        </p:spPr>
      </p:pic>
      <p:pic>
        <p:nvPicPr>
          <p:cNvPr id="10" name="Рисунок 9" descr="синяя полос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19199"/>
            <a:ext cx="9144000" cy="180975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4714876" y="4786322"/>
            <a:ext cx="1500198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Вводим данные юридического лица</a:t>
            </a:r>
            <a:endParaRPr lang="ru-RU" sz="1400" dirty="0"/>
          </a:p>
        </p:txBody>
      </p:sp>
      <p:sp>
        <p:nvSpPr>
          <p:cNvPr id="14" name="Стрелка вправо 13"/>
          <p:cNvSpPr/>
          <p:nvPr/>
        </p:nvSpPr>
        <p:spPr>
          <a:xfrm>
            <a:off x="6215074" y="5143512"/>
            <a:ext cx="78581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85852" y="3140968"/>
            <a:ext cx="4929222" cy="27363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  <a:p>
            <a:r>
              <a:rPr lang="ru-RU" sz="1400" dirty="0" smtClean="0"/>
              <a:t>В соответствии с п. 3.3. ст. 12 Федерального закона </a:t>
            </a:r>
            <a:r>
              <a:rPr lang="ru-RU" sz="1400" dirty="0"/>
              <a:t>от 22.11.1995 N </a:t>
            </a:r>
            <a:r>
              <a:rPr lang="ru-RU" sz="1400" dirty="0" smtClean="0"/>
              <a:t>171-ФЗ "О </a:t>
            </a:r>
            <a:r>
              <a:rPr lang="ru-RU" sz="1400" dirty="0"/>
              <a:t>государственном регулировании производства и оборота этилового спирта, алкогольной и спиртосодержащей продукции и об ограничении потребления (распития) алкогольной </a:t>
            </a:r>
            <a:r>
              <a:rPr lang="ru-RU" sz="1400" dirty="0" smtClean="0"/>
              <a:t>продукции", проверка </a:t>
            </a:r>
            <a:r>
              <a:rPr lang="ru-RU" sz="1400" dirty="0"/>
              <a:t>подлинности федеральных специальных марок и акцизных марок </a:t>
            </a:r>
            <a:r>
              <a:rPr lang="ru-RU" sz="1400" dirty="0" smtClean="0"/>
              <a:t>осуществляется: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организациями </a:t>
            </a:r>
            <a:r>
              <a:rPr lang="ru-RU" sz="1400" dirty="0"/>
              <a:t>- покупателями, имеющими соответствующую </a:t>
            </a:r>
            <a:r>
              <a:rPr lang="ru-RU" sz="1400" dirty="0" smtClean="0"/>
              <a:t>лицензию;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уполномоченными </a:t>
            </a:r>
            <a:r>
              <a:rPr lang="ru-RU" sz="1400" dirty="0" smtClean="0"/>
              <a:t>органами власти.</a:t>
            </a:r>
            <a:endParaRPr lang="ru-RU" sz="1400" dirty="0"/>
          </a:p>
          <a:p>
            <a:endParaRPr lang="ru-RU" sz="1400" dirty="0" smtClean="0"/>
          </a:p>
        </p:txBody>
      </p:sp>
    </p:spTree>
  </p:cSld>
  <p:clrMapOvr>
    <a:masterClrMapping/>
  </p:clrMapOvr>
  <p:transition spd="med" advClick="0" advTm="207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3" grpId="0" animBg="1"/>
      <p:bldP spid="14" grpId="0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 1sli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78041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 первый: </a:t>
            </a:r>
          </a:p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проверка с помощью сканера штрих-кода</a:t>
            </a:r>
            <a:endParaRPr lang="ru-RU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99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иняя полос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80975"/>
          </a:xfrm>
          <a:prstGeom prst="rect">
            <a:avLst/>
          </a:prstGeom>
        </p:spPr>
      </p:pic>
      <p:pic>
        <p:nvPicPr>
          <p:cNvPr id="3" name="Рисунок 2" descr="синяя полос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71612"/>
            <a:ext cx="9144000" cy="180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6355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 1: проверка с помощью сканера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штрих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-кода 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Сканируем  ФСМ  (федеральная специальная марка)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6429396"/>
            <a:ext cx="9144000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Средняя скорость проверки –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марок в минуту</a:t>
            </a:r>
          </a:p>
        </p:txBody>
      </p:sp>
      <p:pic>
        <p:nvPicPr>
          <p:cNvPr id="6" name="Рисунок 5" descr="Сканируем КАТЮШ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57364"/>
            <a:ext cx="3071834" cy="4481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978511" y="2317734"/>
            <a:ext cx="14214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Сканируем…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738364" y="4221088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Сканер должен позволять передавать данные через буфер обмена.</a:t>
            </a:r>
            <a:endParaRPr lang="ru-RU" dirty="0"/>
          </a:p>
        </p:txBody>
      </p:sp>
      <p:pic>
        <p:nvPicPr>
          <p:cNvPr id="9" name="Содержимое 11" descr="Рисунок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2060848"/>
            <a:ext cx="1872208" cy="19405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76056" y="2204864"/>
            <a:ext cx="388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Р</a:t>
            </a:r>
            <a:r>
              <a:rPr lang="ru-RU" dirty="0" smtClean="0"/>
              <a:t>екомендуем </a:t>
            </a:r>
            <a:r>
              <a:rPr lang="ru-RU" dirty="0"/>
              <a:t>использовать </a:t>
            </a:r>
            <a:r>
              <a:rPr lang="en-US" dirty="0"/>
              <a:t>Image-</a:t>
            </a:r>
            <a:r>
              <a:rPr lang="ru-RU" dirty="0"/>
              <a:t>сканеры, считывающие двумерный </a:t>
            </a:r>
            <a:r>
              <a:rPr lang="ru-RU" dirty="0" err="1"/>
              <a:t>штрихкод</a:t>
            </a:r>
            <a:r>
              <a:rPr lang="ru-RU" dirty="0"/>
              <a:t> </a:t>
            </a:r>
            <a:r>
              <a:rPr lang="en-US" dirty="0"/>
              <a:t>PDF417. (Motorola DS4208, Honeywell (Metrologic) MS1690 Focus, </a:t>
            </a:r>
            <a:r>
              <a:rPr lang="en-US" dirty="0" err="1"/>
              <a:t>Gryphon</a:t>
            </a:r>
            <a:r>
              <a:rPr lang="en-US" dirty="0"/>
              <a:t> I GD4100 </a:t>
            </a:r>
            <a:r>
              <a:rPr lang="ru-RU" dirty="0"/>
              <a:t>или аналоги)</a:t>
            </a:r>
          </a:p>
        </p:txBody>
      </p:sp>
    </p:spTree>
  </p:cSld>
  <p:clrMapOvr>
    <a:masterClrMapping/>
  </p:clrMapOvr>
  <p:transition advClick="0" advTm="5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данные со сканер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Рисунок 11" descr="кодировка КАТЮШ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753119"/>
            <a:ext cx="2325331" cy="104509"/>
          </a:xfrm>
          <a:prstGeom prst="rect">
            <a:avLst/>
          </a:prstGeom>
        </p:spPr>
      </p:pic>
      <p:pic>
        <p:nvPicPr>
          <p:cNvPr id="11" name="Рисунок 10" descr="Сканируем КАТЮШ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2857496"/>
            <a:ext cx="2643935" cy="38576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трелка влево 4"/>
          <p:cNvSpPr/>
          <p:nvPr/>
        </p:nvSpPr>
        <p:spPr>
          <a:xfrm>
            <a:off x="5286380" y="3714769"/>
            <a:ext cx="1143008" cy="142876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37595" y="3643331"/>
            <a:ext cx="164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Данные со сканера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Стрелка влево 6"/>
          <p:cNvSpPr/>
          <p:nvPr/>
        </p:nvSpPr>
        <p:spPr>
          <a:xfrm>
            <a:off x="2500298" y="3714769"/>
            <a:ext cx="1143008" cy="142876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синяя полос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571612"/>
            <a:ext cx="9144000" cy="180975"/>
          </a:xfrm>
          <a:prstGeom prst="rect">
            <a:avLst/>
          </a:prstGeom>
        </p:spPr>
      </p:pic>
      <p:pic>
        <p:nvPicPr>
          <p:cNvPr id="9" name="Рисунок 8" descr="синяя полос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180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6064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 1: проверка с помощью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сканера штр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их-кода 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Данные от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сканера в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поисковую систему заносятся автоматически</a:t>
            </a:r>
          </a:p>
        </p:txBody>
      </p:sp>
    </p:spTree>
  </p:cSld>
  <p:clrMapOvr>
    <a:masterClrMapping/>
  </p:clrMapOvr>
  <p:transition advClick="0" advTm="74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Пртокол Катюш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5693842" cy="6149349"/>
          </a:xfrm>
          <a:prstGeom prst="rect">
            <a:avLst/>
          </a:prstGeom>
        </p:spPr>
      </p:pic>
      <p:pic>
        <p:nvPicPr>
          <p:cNvPr id="2" name="Рисунок 1" descr="синяя полос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4"/>
            <a:ext cx="9144000" cy="180975"/>
          </a:xfrm>
          <a:prstGeom prst="rect">
            <a:avLst/>
          </a:prstGeom>
        </p:spPr>
      </p:pic>
      <p:pic>
        <p:nvPicPr>
          <p:cNvPr id="3" name="Рисунок 2" descr="синяя полос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85860"/>
            <a:ext cx="9144000" cy="180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64245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 1: проверка с помощью сканера штрих-кода 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Сверка контрольных данных из протокола с информацией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на продукции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 descr="акциза КАТЮШ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1928825"/>
            <a:ext cx="1143002" cy="4000505"/>
          </a:xfrm>
          <a:prstGeom prst="rect">
            <a:avLst/>
          </a:prstGeom>
        </p:spPr>
      </p:pic>
      <p:pic>
        <p:nvPicPr>
          <p:cNvPr id="9" name="Рисунок 8" descr="КАТЮШЕНЬК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43834" y="1785950"/>
            <a:ext cx="1082388" cy="4214818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0" y="6286520"/>
            <a:ext cx="9144000" cy="5714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Данные соответствуют, проверка пройдена.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Продукция находится в легальном обороте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786050" y="4929198"/>
            <a:ext cx="2500330" cy="1428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86050" y="5072074"/>
            <a:ext cx="2500330" cy="1428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786050" y="5286388"/>
            <a:ext cx="2500330" cy="1428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786050" y="5429264"/>
            <a:ext cx="2500330" cy="1428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786050" y="5500702"/>
            <a:ext cx="2500330" cy="1428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786050" y="5643578"/>
            <a:ext cx="2500330" cy="1428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786050" y="5715016"/>
            <a:ext cx="2500330" cy="1428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786050" y="4929198"/>
            <a:ext cx="2500330" cy="142876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786050" y="5072074"/>
            <a:ext cx="2500330" cy="142876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786050" y="5286388"/>
            <a:ext cx="2500330" cy="142876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786050" y="5500702"/>
            <a:ext cx="2500330" cy="142876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786050" y="5643578"/>
            <a:ext cx="2500330" cy="142876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786050" y="5715016"/>
            <a:ext cx="2500330" cy="142876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786050" y="5429264"/>
            <a:ext cx="2500330" cy="142876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215074" y="4786322"/>
            <a:ext cx="642942" cy="1428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357950" y="4857760"/>
            <a:ext cx="428628" cy="1428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215074" y="4786322"/>
            <a:ext cx="642942" cy="142876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357950" y="4857760"/>
            <a:ext cx="428628" cy="142876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8143900" y="5500702"/>
            <a:ext cx="214314" cy="1428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929586" y="5500702"/>
            <a:ext cx="214314" cy="1428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858148" y="3714752"/>
            <a:ext cx="571504" cy="17859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715140" y="4071942"/>
            <a:ext cx="214314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715140" y="3929066"/>
            <a:ext cx="214314" cy="2143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715140" y="3786190"/>
            <a:ext cx="214314" cy="2143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072198" y="4071942"/>
            <a:ext cx="214314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858148" y="3714752"/>
            <a:ext cx="571504" cy="1785950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8143900" y="5500702"/>
            <a:ext cx="214314" cy="142876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7929586" y="5500702"/>
            <a:ext cx="214314" cy="142876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715140" y="4071942"/>
            <a:ext cx="214314" cy="714380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715140" y="3929066"/>
            <a:ext cx="214314" cy="214314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6715140" y="3786190"/>
            <a:ext cx="214314" cy="214314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072198" y="4071942"/>
            <a:ext cx="214314" cy="714380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5929322" y="5072074"/>
            <a:ext cx="1000132" cy="2143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5929322" y="5072074"/>
            <a:ext cx="1000132" cy="214314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Стрелка влево 85"/>
          <p:cNvSpPr/>
          <p:nvPr/>
        </p:nvSpPr>
        <p:spPr>
          <a:xfrm rot="21159082">
            <a:off x="5276742" y="4951118"/>
            <a:ext cx="940213" cy="45719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Стрелка влево 86"/>
          <p:cNvSpPr/>
          <p:nvPr/>
        </p:nvSpPr>
        <p:spPr>
          <a:xfrm rot="21159082">
            <a:off x="5285442" y="4917702"/>
            <a:ext cx="940213" cy="45719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Стрелка влево 87"/>
          <p:cNvSpPr/>
          <p:nvPr/>
        </p:nvSpPr>
        <p:spPr>
          <a:xfrm rot="21014283">
            <a:off x="5281892" y="5071631"/>
            <a:ext cx="1155157" cy="45719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Стрелка влево 88"/>
          <p:cNvSpPr/>
          <p:nvPr/>
        </p:nvSpPr>
        <p:spPr>
          <a:xfrm rot="21014283">
            <a:off x="5281892" y="5071630"/>
            <a:ext cx="1155157" cy="45719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Стрелка влево 89"/>
          <p:cNvSpPr/>
          <p:nvPr/>
        </p:nvSpPr>
        <p:spPr>
          <a:xfrm rot="20237857">
            <a:off x="5246085" y="5048058"/>
            <a:ext cx="1524115" cy="45719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Стрелка вправо 90"/>
          <p:cNvSpPr/>
          <p:nvPr/>
        </p:nvSpPr>
        <p:spPr>
          <a:xfrm>
            <a:off x="6929454" y="4714884"/>
            <a:ext cx="928694" cy="45719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Стрелка влево 91"/>
          <p:cNvSpPr/>
          <p:nvPr/>
        </p:nvSpPr>
        <p:spPr>
          <a:xfrm rot="20237857">
            <a:off x="5246085" y="5048058"/>
            <a:ext cx="1524115" cy="45719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Стрелка вправо 92"/>
          <p:cNvSpPr/>
          <p:nvPr/>
        </p:nvSpPr>
        <p:spPr>
          <a:xfrm>
            <a:off x="6929454" y="4714884"/>
            <a:ext cx="928694" cy="45719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Стрелка влево 93"/>
          <p:cNvSpPr/>
          <p:nvPr/>
        </p:nvSpPr>
        <p:spPr>
          <a:xfrm rot="19030440">
            <a:off x="5016094" y="4791310"/>
            <a:ext cx="1970556" cy="45719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Стрелка влево 94"/>
          <p:cNvSpPr/>
          <p:nvPr/>
        </p:nvSpPr>
        <p:spPr>
          <a:xfrm rot="19030440">
            <a:off x="5019511" y="4799057"/>
            <a:ext cx="1993350" cy="45719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Стрелка вправо 95"/>
          <p:cNvSpPr/>
          <p:nvPr/>
        </p:nvSpPr>
        <p:spPr>
          <a:xfrm rot="3273753" flipV="1">
            <a:off x="6540947" y="4845794"/>
            <a:ext cx="1750503" cy="50907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Стрелка вправо 96"/>
          <p:cNvSpPr/>
          <p:nvPr/>
        </p:nvSpPr>
        <p:spPr>
          <a:xfrm rot="3273753" flipV="1">
            <a:off x="6540946" y="4818817"/>
            <a:ext cx="1750503" cy="50907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Стрелка влево 97"/>
          <p:cNvSpPr/>
          <p:nvPr/>
        </p:nvSpPr>
        <p:spPr>
          <a:xfrm rot="18671243" flipV="1">
            <a:off x="4890137" y="4698884"/>
            <a:ext cx="2219997" cy="45719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Стрелка влево 98"/>
          <p:cNvSpPr/>
          <p:nvPr/>
        </p:nvSpPr>
        <p:spPr>
          <a:xfrm rot="18671243" flipV="1">
            <a:off x="4890137" y="4698886"/>
            <a:ext cx="2219997" cy="45719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Стрелка вправо 99"/>
          <p:cNvSpPr/>
          <p:nvPr/>
        </p:nvSpPr>
        <p:spPr>
          <a:xfrm rot="2987346" flipV="1">
            <a:off x="6550674" y="4708243"/>
            <a:ext cx="2076509" cy="45719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Стрелка вправо 100"/>
          <p:cNvSpPr/>
          <p:nvPr/>
        </p:nvSpPr>
        <p:spPr>
          <a:xfrm rot="2987346" flipV="1">
            <a:off x="6550674" y="4713852"/>
            <a:ext cx="2076509" cy="45719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Стрелка влево 101"/>
          <p:cNvSpPr/>
          <p:nvPr/>
        </p:nvSpPr>
        <p:spPr>
          <a:xfrm rot="17867687" flipV="1">
            <a:off x="4847709" y="4950064"/>
            <a:ext cx="1693543" cy="45719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Стрелка влево 102"/>
          <p:cNvSpPr/>
          <p:nvPr/>
        </p:nvSpPr>
        <p:spPr>
          <a:xfrm rot="17867687" flipV="1">
            <a:off x="4847709" y="4932423"/>
            <a:ext cx="1693543" cy="45719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Стрелка влево 103"/>
          <p:cNvSpPr/>
          <p:nvPr/>
        </p:nvSpPr>
        <p:spPr>
          <a:xfrm rot="19482954" flipV="1">
            <a:off x="5218217" y="5526400"/>
            <a:ext cx="885878" cy="45719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Стрелка влево 104"/>
          <p:cNvSpPr/>
          <p:nvPr/>
        </p:nvSpPr>
        <p:spPr>
          <a:xfrm rot="19482954" flipV="1">
            <a:off x="5213517" y="5523268"/>
            <a:ext cx="937041" cy="45719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7" name="Рисунок 106" descr="gn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54559" y="3468385"/>
            <a:ext cx="1889441" cy="1889441"/>
          </a:xfrm>
          <a:prstGeom prst="rect">
            <a:avLst/>
          </a:prstGeom>
        </p:spPr>
      </p:pic>
    </p:spTree>
  </p:cSld>
  <p:clrMapOvr>
    <a:masterClrMapping/>
  </p:clrMapOvr>
  <p:transition advClick="0" advTm="522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1" presetClass="exit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11" presetClass="exit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500"/>
                            </p:stCondLst>
                            <p:childTnLst>
                              <p:par>
                                <p:cTn id="84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1" presetID="11" presetClass="exit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1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8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65" presetID="11" presetClass="exit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9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5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60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95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19" presetID="11" presetClass="exit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3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325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33000"/>
                            </p:stCondLst>
                            <p:childTnLst>
                              <p:par>
                                <p:cTn id="242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36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37000"/>
                            </p:stCondLst>
                            <p:childTnLst>
                              <p:par>
                                <p:cTn id="259" presetID="11" presetClass="exit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3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90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9500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425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43500"/>
                            </p:stCondLst>
                            <p:childTnLst>
                              <p:par>
                                <p:cTn id="293" presetID="11" presetClass="exit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7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45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45500"/>
                            </p:stCondLst>
                            <p:childTnLst>
                              <p:par>
                                <p:cTn id="308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7" grpId="0" animBg="1"/>
      <p:bldP spid="37" grpId="1" animBg="1"/>
      <p:bldP spid="40" grpId="0" animBg="1"/>
      <p:bldP spid="40" grpId="1" animBg="1"/>
      <p:bldP spid="43" grpId="0" animBg="1"/>
      <p:bldP spid="43" grpId="1" animBg="1"/>
      <p:bldP spid="44" grpId="0" animBg="1"/>
      <p:bldP spid="44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царская охота бут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16199" y="1600200"/>
            <a:ext cx="3270959" cy="47577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16632"/>
            <a:ext cx="8229600" cy="116922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 1: проверка с помощью сканера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штрих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-кода 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Сканируем  ФСМ (федеральная специальная марка)</a:t>
            </a:r>
            <a:br>
              <a:rPr lang="ru-RU" sz="1600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 descr="синяя полос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85860"/>
            <a:ext cx="9144000" cy="180975"/>
          </a:xfrm>
          <a:prstGeom prst="rect">
            <a:avLst/>
          </a:prstGeom>
        </p:spPr>
      </p:pic>
      <p:pic>
        <p:nvPicPr>
          <p:cNvPr id="8" name="Рисунок 7" descr="синяя полос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80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6314" y="2643182"/>
            <a:ext cx="19288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Сканируем…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6429396"/>
            <a:ext cx="9144000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Средняя скорость проверки –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марок в минуту</a:t>
            </a:r>
          </a:p>
        </p:txBody>
      </p:sp>
    </p:spTree>
  </p:cSld>
  <p:clrMapOvr>
    <a:masterClrMapping/>
  </p:clrMapOvr>
  <p:transition advClick="0" advTm="56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данные со сканера.pn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Рисунок 17" descr="123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714752"/>
            <a:ext cx="2396769" cy="119838"/>
          </a:xfrm>
          <a:prstGeom prst="rect">
            <a:avLst/>
          </a:prstGeom>
        </p:spPr>
      </p:pic>
      <p:pic>
        <p:nvPicPr>
          <p:cNvPr id="17" name="Рисунок 16" descr="царская охота бут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091" y="2630219"/>
            <a:ext cx="2857503" cy="41563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трелка влево 8"/>
          <p:cNvSpPr/>
          <p:nvPr/>
        </p:nvSpPr>
        <p:spPr>
          <a:xfrm>
            <a:off x="5286380" y="3714769"/>
            <a:ext cx="1143008" cy="142876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637595" y="3643331"/>
            <a:ext cx="164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Данные со сканера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Стрелка влево 10"/>
          <p:cNvSpPr/>
          <p:nvPr/>
        </p:nvSpPr>
        <p:spPr>
          <a:xfrm>
            <a:off x="2500298" y="3714769"/>
            <a:ext cx="1143008" cy="142876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синяя полос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571612"/>
            <a:ext cx="9144000" cy="180975"/>
          </a:xfrm>
          <a:prstGeom prst="rect">
            <a:avLst/>
          </a:prstGeom>
        </p:spPr>
      </p:pic>
      <p:pic>
        <p:nvPicPr>
          <p:cNvPr id="14" name="Рисунок 13" descr="синяя полос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1809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33265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 1: проверка с помощью сканера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штрих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-кода 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Данные от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сканера в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поисковую систему заносятся автоматически</a:t>
            </a:r>
          </a:p>
        </p:txBody>
      </p:sp>
    </p:spTree>
  </p:cSld>
  <p:clrMapOvr>
    <a:masterClrMapping/>
  </p:clrMapOvr>
  <p:transition advClick="0" advTm="70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998538"/>
            <a:ext cx="702945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Рисунок 66" descr="цизамар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2071678"/>
            <a:ext cx="1063593" cy="3828936"/>
          </a:xfrm>
          <a:prstGeom prst="rect">
            <a:avLst/>
          </a:prstGeom>
        </p:spPr>
      </p:pic>
      <p:pic>
        <p:nvPicPr>
          <p:cNvPr id="65" name="Рисунок 64" descr="царская охот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43834" y="2000240"/>
            <a:ext cx="1000132" cy="4010706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0" y="214290"/>
            <a:ext cx="9144000" cy="6771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 1: проверка с помощью сканера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штрих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-кода 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Сверка контрольных данных из протокола с информацией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продукции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4" name="Рисунок 23" descr="синяя полос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180975"/>
          </a:xfrm>
          <a:prstGeom prst="rect">
            <a:avLst/>
          </a:prstGeom>
        </p:spPr>
      </p:pic>
      <p:pic>
        <p:nvPicPr>
          <p:cNvPr id="25" name="Рисунок 24" descr="синяя полос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285860"/>
            <a:ext cx="9144000" cy="180975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>
          <a:xfrm>
            <a:off x="6072198" y="5072074"/>
            <a:ext cx="928694" cy="2143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11564459">
            <a:off x="5559390" y="4643694"/>
            <a:ext cx="655185" cy="45719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786314" y="4929198"/>
            <a:ext cx="785818" cy="142876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786578" y="4071942"/>
            <a:ext cx="142876" cy="64294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 rot="4133245">
            <a:off x="6159094" y="4151549"/>
            <a:ext cx="45719" cy="1289748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 rot="17932178">
            <a:off x="7284525" y="4291312"/>
            <a:ext cx="45719" cy="886640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715272" y="4643446"/>
            <a:ext cx="785818" cy="500066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786314" y="5072074"/>
            <a:ext cx="785818" cy="1428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786578" y="3929066"/>
            <a:ext cx="142876" cy="1428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715272" y="5286388"/>
            <a:ext cx="214314" cy="1428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лево 41"/>
          <p:cNvSpPr/>
          <p:nvPr/>
        </p:nvSpPr>
        <p:spPr>
          <a:xfrm rot="19082308" flipV="1">
            <a:off x="5382702" y="4569814"/>
            <a:ext cx="1596808" cy="45719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 вправо 42"/>
          <p:cNvSpPr/>
          <p:nvPr/>
        </p:nvSpPr>
        <p:spPr>
          <a:xfrm rot="3116515">
            <a:off x="6604574" y="4647582"/>
            <a:ext cx="1528741" cy="45719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786314" y="5143512"/>
            <a:ext cx="785818" cy="142876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6786578" y="3714752"/>
            <a:ext cx="142876" cy="2143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8358214" y="5286388"/>
            <a:ext cx="214314" cy="1428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/>
          <p:cNvSpPr/>
          <p:nvPr/>
        </p:nvSpPr>
        <p:spPr>
          <a:xfrm rot="2775353" flipV="1">
            <a:off x="6612556" y="4610696"/>
            <a:ext cx="2044582" cy="45719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лево 51"/>
          <p:cNvSpPr/>
          <p:nvPr/>
        </p:nvSpPr>
        <p:spPr>
          <a:xfrm rot="18813191">
            <a:off x="5315996" y="4551818"/>
            <a:ext cx="1753872" cy="45719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 влево 53"/>
          <p:cNvSpPr/>
          <p:nvPr/>
        </p:nvSpPr>
        <p:spPr>
          <a:xfrm rot="20037013">
            <a:off x="5578208" y="5342393"/>
            <a:ext cx="523334" cy="45719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786314" y="5429264"/>
            <a:ext cx="785818" cy="142876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786314" y="5286388"/>
            <a:ext cx="785818" cy="1428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6215074" y="3857628"/>
            <a:ext cx="142876" cy="8572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трелка влево 58"/>
          <p:cNvSpPr/>
          <p:nvPr/>
        </p:nvSpPr>
        <p:spPr>
          <a:xfrm rot="18462916">
            <a:off x="5383957" y="4908492"/>
            <a:ext cx="1055459" cy="49162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0" y="6093296"/>
            <a:ext cx="9144000" cy="76470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Данные  марки не соответствуют.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Продукция находится в нелегальном обороте.</a:t>
            </a:r>
          </a:p>
        </p:txBody>
      </p:sp>
      <p:pic>
        <p:nvPicPr>
          <p:cNvPr id="41" name="Рисунок 40" descr="gnd.png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11749" y="3571876"/>
            <a:ext cx="1532283" cy="1532283"/>
          </a:xfrm>
          <a:prstGeom prst="rect">
            <a:avLst/>
          </a:prstGeom>
        </p:spPr>
      </p:pic>
      <p:sp>
        <p:nvSpPr>
          <p:cNvPr id="45" name="Скругленный прямоугольник 44"/>
          <p:cNvSpPr/>
          <p:nvPr/>
        </p:nvSpPr>
        <p:spPr>
          <a:xfrm>
            <a:off x="6072198" y="5072074"/>
            <a:ext cx="928694" cy="21431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6" name="Стрелка вправо 45"/>
          <p:cNvSpPr/>
          <p:nvPr/>
        </p:nvSpPr>
        <p:spPr>
          <a:xfrm rot="11435841">
            <a:off x="5566496" y="4680971"/>
            <a:ext cx="652722" cy="45719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786314" y="4929198"/>
            <a:ext cx="785818" cy="14287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786578" y="4071942"/>
            <a:ext cx="142876" cy="64294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 вниз 59"/>
          <p:cNvSpPr/>
          <p:nvPr/>
        </p:nvSpPr>
        <p:spPr>
          <a:xfrm rot="4133245">
            <a:off x="6159094" y="4173590"/>
            <a:ext cx="45719" cy="128974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 вниз 60"/>
          <p:cNvSpPr/>
          <p:nvPr/>
        </p:nvSpPr>
        <p:spPr>
          <a:xfrm rot="17996486">
            <a:off x="7299468" y="4289073"/>
            <a:ext cx="45792" cy="880473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7715272" y="4643446"/>
            <a:ext cx="785818" cy="50006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4786314" y="5143512"/>
            <a:ext cx="785818" cy="14287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6786578" y="3929066"/>
            <a:ext cx="142876" cy="14287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7715272" y="5286388"/>
            <a:ext cx="214314" cy="14287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Стрелка влево 78"/>
          <p:cNvSpPr/>
          <p:nvPr/>
        </p:nvSpPr>
        <p:spPr>
          <a:xfrm rot="19038604" flipV="1">
            <a:off x="5369716" y="4546213"/>
            <a:ext cx="1644867" cy="45719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Стрелка вправо 79"/>
          <p:cNvSpPr/>
          <p:nvPr/>
        </p:nvSpPr>
        <p:spPr>
          <a:xfrm rot="3151713" flipV="1">
            <a:off x="6630595" y="4646977"/>
            <a:ext cx="1494805" cy="45719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4786314" y="5072074"/>
            <a:ext cx="785818" cy="14287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6786578" y="3714752"/>
            <a:ext cx="142875" cy="21431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Скругленный прямоугольник 95"/>
          <p:cNvSpPr/>
          <p:nvPr/>
        </p:nvSpPr>
        <p:spPr>
          <a:xfrm>
            <a:off x="8358214" y="5286388"/>
            <a:ext cx="214314" cy="14287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Стрелка вправо 96"/>
          <p:cNvSpPr/>
          <p:nvPr/>
        </p:nvSpPr>
        <p:spPr>
          <a:xfrm rot="2766419" flipV="1">
            <a:off x="6633064" y="4620795"/>
            <a:ext cx="2018143" cy="45719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Стрелка влево 97"/>
          <p:cNvSpPr/>
          <p:nvPr/>
        </p:nvSpPr>
        <p:spPr>
          <a:xfrm rot="18841258">
            <a:off x="5292647" y="4548650"/>
            <a:ext cx="1770155" cy="45719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Скругленный прямоугольник 98"/>
          <p:cNvSpPr/>
          <p:nvPr/>
        </p:nvSpPr>
        <p:spPr>
          <a:xfrm>
            <a:off x="4786314" y="5286388"/>
            <a:ext cx="785818" cy="14287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6215074" y="3857628"/>
            <a:ext cx="142876" cy="85725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Стрелка влево 100"/>
          <p:cNvSpPr/>
          <p:nvPr/>
        </p:nvSpPr>
        <p:spPr>
          <a:xfrm rot="18531998">
            <a:off x="5405679" y="4935484"/>
            <a:ext cx="989297" cy="45719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Стрелка влево 102"/>
          <p:cNvSpPr/>
          <p:nvPr/>
        </p:nvSpPr>
        <p:spPr>
          <a:xfrm rot="20097031">
            <a:off x="5545613" y="5360700"/>
            <a:ext cx="543772" cy="45719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" name="Скругленный прямоугольник 103"/>
          <p:cNvSpPr/>
          <p:nvPr/>
        </p:nvSpPr>
        <p:spPr>
          <a:xfrm>
            <a:off x="4786314" y="5429264"/>
            <a:ext cx="785818" cy="14287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4786314" y="4643446"/>
            <a:ext cx="785818" cy="1428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4786314" y="4572008"/>
            <a:ext cx="785818" cy="1428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786314" y="4643446"/>
            <a:ext cx="785818" cy="14287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4786314" y="4572008"/>
            <a:ext cx="785818" cy="14287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6215074" y="4714884"/>
            <a:ext cx="714380" cy="142876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6215074" y="4857760"/>
            <a:ext cx="714380" cy="142876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6215074" y="4714884"/>
            <a:ext cx="714380" cy="14287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6215074" y="4857760"/>
            <a:ext cx="714380" cy="14287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1" name="Стрелка вправо 80"/>
          <p:cNvSpPr/>
          <p:nvPr/>
        </p:nvSpPr>
        <p:spPr>
          <a:xfrm rot="11564459">
            <a:off x="5568993" y="4810761"/>
            <a:ext cx="664543" cy="45719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Стрелка вправо 81"/>
          <p:cNvSpPr/>
          <p:nvPr/>
        </p:nvSpPr>
        <p:spPr>
          <a:xfrm rot="11435841">
            <a:off x="5570793" y="4774261"/>
            <a:ext cx="649986" cy="45719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4" name="Рисунок 63" descr="gndy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67574" y="3679672"/>
            <a:ext cx="1876426" cy="1876426"/>
          </a:xfrm>
          <a:prstGeom prst="rect">
            <a:avLst/>
          </a:prstGeom>
        </p:spPr>
      </p:pic>
    </p:spTree>
  </p:cSld>
  <p:clrMapOvr>
    <a:masterClrMapping/>
  </p:clrMapOvr>
  <p:transition advClick="0" advTm="623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1" presetClass="exit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8000"/>
                            </p:stCondLst>
                            <p:childTnLst>
                              <p:par>
                                <p:cTn id="67" presetID="11" presetClass="exit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5" presetID="11" presetClass="exit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2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69" presetID="11" presetClass="exit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0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6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7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96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41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2500"/>
                            </p:stCondLst>
                            <p:childTnLst>
                              <p:par>
                                <p:cTn id="223" presetID="11" presetClass="exit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4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7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0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3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44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246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48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49000"/>
                            </p:stCondLst>
                            <p:childTnLst>
                              <p:par>
                                <p:cTn id="263" presetID="11" presetClass="exit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4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7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10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1500"/>
                            </p:stCondLst>
                            <p:childTnLst>
                              <p:par>
                                <p:cTn id="280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6500"/>
                            </p:stCondLst>
                            <p:childTnLst>
                              <p:par>
                                <p:cTn id="297" presetID="11" presetClass="exit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8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1" presetClass="exit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8500"/>
                            </p:stCondLst>
                            <p:childTnLst>
                              <p:par>
                                <p:cTn id="3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58500"/>
                            </p:stCondLst>
                            <p:childTnLst>
                              <p:par>
                                <p:cTn id="312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40" grpId="0" animBg="1"/>
      <p:bldP spid="40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39" grpId="0" animBg="1"/>
      <p:bldP spid="39" grpId="1" animBg="1"/>
      <p:bldP spid="45" grpId="0" animBg="1"/>
      <p:bldP spid="45" grpId="1" animBg="1"/>
      <p:bldP spid="46" grpId="0" animBg="1"/>
      <p:bldP spid="46" grpId="1" animBg="1"/>
      <p:bldP spid="48" grpId="0" animBg="1"/>
      <p:bldP spid="48" grpId="1" animBg="1"/>
      <p:bldP spid="58" grpId="0" animBg="1"/>
      <p:bldP spid="58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3" grpId="0" animBg="1"/>
      <p:bldP spid="103" grpId="1" animBg="1"/>
      <p:bldP spid="104" grpId="0" animBg="1"/>
      <p:bldP spid="104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81" grpId="0" animBg="1"/>
      <p:bldP spid="81" grpId="1" animBg="1"/>
      <p:bldP spid="82" grpId="0" animBg="1"/>
      <p:bldP spid="8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5247</TotalTime>
  <Words>373</Words>
  <Application>Microsoft Office PowerPoint</Application>
  <PresentationFormat>Экран (4:3)</PresentationFormat>
  <Paragraphs>79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Проводим авторизацию на сайте</vt:lpstr>
      <vt:lpstr>Презентация PowerPoint</vt:lpstr>
      <vt:lpstr>Презентация PowerPoint</vt:lpstr>
      <vt:lpstr>Презентация PowerPoint</vt:lpstr>
      <vt:lpstr>Презентация PowerPoint</vt:lpstr>
      <vt:lpstr>  Способ 1: проверка с помощью сканера штрих-кода  Сканируем  ФСМ (федеральная специальная марка)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Гущанский Антон Валерьевич</cp:lastModifiedBy>
  <cp:revision>327</cp:revision>
  <dcterms:created xsi:type="dcterms:W3CDTF">2012-04-12T06:02:39Z</dcterms:created>
  <dcterms:modified xsi:type="dcterms:W3CDTF">2012-04-24T13:07:36Z</dcterms:modified>
</cp:coreProperties>
</file>